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/>
          <a:lstStyle/>
          <a:p>
            <a:pPr algn="ctr"/>
            <a:r>
              <a:rPr lang="ar-IQ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نماذج من المواد الهندسية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3608" y="1196752"/>
            <a:ext cx="7776864" cy="518457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(Brick) </a:t>
            </a:r>
            <a:r>
              <a:rPr lang="ar-IQ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الطابوق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تطلق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كلمة الطابوق على الوحدات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البنائية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المنتظمة الشكل والتي تستعمل في البناء والتي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لا تزيد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ابعادها عن حد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معين(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338 * 225 * 113 ملم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حسب المواصفات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البريطانية وعندما تزيد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ابعاد الطابوق عن هذا الحد فتسمى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(كتلة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بنائية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ويصنع الطابوق 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مواد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مختلفة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مثل الطين أو النورة والرمل أو اية مادة أخرى تستعمل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للأغراض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البنائية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تصنيف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الطابوق : يمكن تصنيف الطابوق وفقا لما يلي:</a:t>
            </a:r>
          </a:p>
          <a:p>
            <a:pPr algn="r"/>
            <a:r>
              <a:rPr lang="ar-IQ" dirty="0">
                <a:latin typeface="Times New Roman" pitchFamily="18" charset="0"/>
                <a:cs typeface="Times New Roman" pitchFamily="18" charset="0"/>
              </a:rPr>
              <a:t>1 - نسبة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المواد المستخدمة في صنعة كالطابوق الطيني والخرساني والرملي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......الخ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dirty="0">
                <a:latin typeface="Times New Roman" pitchFamily="18" charset="0"/>
                <a:cs typeface="Times New Roman" pitchFamily="18" charset="0"/>
              </a:rPr>
              <a:t>2 - نسبة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طريقة صنعه كالطابوق البدائي والنصف بدائي والنصف ميكانيكي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والميكانيكي ...الخ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dirty="0">
                <a:latin typeface="Times New Roman" pitchFamily="18" charset="0"/>
                <a:cs typeface="Times New Roman" pitchFamily="18" charset="0"/>
              </a:rPr>
              <a:t>3 - نسبة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نوعه (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درجة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حرارة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الفخر)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كالطابوق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المصخرج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والأصفر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والأبيض...الخ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نسبة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تحمله كالطابوق المستعمل لنقل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الأثقال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الجدران والطابوق ألمستعمل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الفراغات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ألأبنيه الهيكلية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(قواطع).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4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04664"/>
            <a:ext cx="7632848" cy="5976664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</a:pPr>
            <a:r>
              <a:rPr lang="ar-IQ" sz="4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concert bricks</a:t>
            </a:r>
            <a:r>
              <a:rPr lang="ar-IQ" sz="4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الطابوق الخرساني</a:t>
            </a:r>
            <a:r>
              <a:rPr lang="ar-IQ" sz="4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4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endParaRPr lang="en-US" sz="45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هو الطابوق المصنوع من مزيج خرساني اي الاسمنت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البورتلاندي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والركام الناعم والخشن مع كمية مناسبة من الماء . قد تستعمل بعض المواصفات الاخرى لغرض التلوين او تحسين بعض خواص الطابوق الناتج ، وتكون ابعاد الطابوق الخرساني عادة بنفس ابعاد الطابوق الطيني او اي ابعاد اخرى 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يستعمل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الطابوق الخرساني في اعمال البناء كالجدران المحملة الداخلية والخارجية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وفي القوالب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او اعمال الاسس حسب نوعية الطابوق ويستعمل ايضا في اعمال تغليف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الجدران حيث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يستعمل الطابوق الملون او ذو اللون الطبيعي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خواص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الطابوق الخرساني :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الاوجه مستوية وحافاته حادة ومستقيمة وذو شكل هندسي منتظم وقطعة مستوية المقاسات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مما يجعل البناء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منتظما.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يمكن التحكم في تحمله من خلال تغير نسب مكونات الخلطة الخرسانية 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يمكن انتاجه بألوان متعددة 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يكون تقلص الجفاف عاليا لذا ليستعمل قبل مرور فترة كافية بعد الانتاج وتكون حوالي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شهر واحد 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ذو كثافة عالية بحدود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2300 كغم/م ³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إلا اذا استخدم الركام خفيف الوزن 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لا يعتبر عازل حراري جيد إلا اذا استخدم الركام الطبيعي في انتاجه.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يتأثر بالأملاح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الكبريتية.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332656"/>
            <a:ext cx="8280920" cy="6048672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ar-IQ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sand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lime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bricks</a:t>
            </a:r>
            <a:r>
              <a:rPr lang="ar-IQ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الطابوق </a:t>
            </a:r>
            <a:r>
              <a:rPr lang="ar-IQ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الجيري </a:t>
            </a:r>
            <a:r>
              <a:rPr lang="ar-IQ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الرملي ( </a:t>
            </a:r>
            <a:endParaRPr lang="ar-IQ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        يصنع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الطابوق الرملي من مزج الرمل مع النورة المطفأة ، ثم يكبس المزيج في قوالب خاصة</a:t>
            </a: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ثم يدخل في اوعية مغلقة حيث يتعرض الى البخار تحت ضغط وحرارة معينة ، ينتج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الطابوق الجيري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بالأبعاد المرغوبة وغالبا ما ينتج بنفس ابعاد الطابوق الطيني .</a:t>
            </a:r>
          </a:p>
          <a:p>
            <a:pPr marL="82296" indent="0" algn="r">
              <a:buNone/>
            </a:pPr>
            <a:r>
              <a:rPr lang="ar-IQ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خواص الطابوق الجيري:</a:t>
            </a:r>
          </a:p>
          <a:p>
            <a:pPr marL="82296" indent="0" algn="r">
              <a:buNone/>
            </a:pP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ان اشكال الطابوق الجيري اكثر انتظاما من الطابوق الطيني وذلك لطبيعة صنعه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وعدم حرقه بالأفران.</a:t>
            </a:r>
            <a:endParaRPr lang="ar-IQ" sz="19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2  اوجهه مستوية تماما وحافاته حادة ومستقيمة .</a:t>
            </a: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3 يمكن انتاجه بألوان مختلفة وذلك بإضافة اصباغ معينة الى المواد الاولية الداخلة في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صنعه.</a:t>
            </a:r>
            <a:endParaRPr lang="ar-IQ" sz="19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4  قابل للصبغ لعدم احتوائه على الاملاح المذابة .</a:t>
            </a: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5  يحتوي في حالة جفافه على رطوبة نسبية اقل من الطابوق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الطيني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6  ترابط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الطابوق الجيري مع مونة الجص اكثر من ترابط الطابوق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الطيني.</a:t>
            </a:r>
          </a:p>
          <a:p>
            <a:pPr marL="82296" indent="0" algn="r">
              <a:buNone/>
            </a:pP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ان انكماش الجفاف متغير وعاليا نوعا ما فان هذا يستوجب العناية في اختيار المادة الرابطة</a:t>
            </a:r>
          </a:p>
          <a:p>
            <a:pPr marL="82296" indent="0" algn="r">
              <a:buNone/>
            </a:pP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المناسبة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لتحاشي تصدع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البناء.</a:t>
            </a:r>
            <a:endParaRPr lang="ar-IQ" sz="19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8  تحمله بصورة عامة اقل من تحمل الطابوق الطيني حيث ان مقاومة الانضغاط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لهذا الطابوق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يجب ان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لا تقل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عن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14 ميكا باسكال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) حسب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المواصفات العراقية .</a:t>
            </a: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9  الحد الاعلى للامتصاص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12 %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حسب المواصفات العراقية .</a:t>
            </a:r>
          </a:p>
          <a:p>
            <a:pPr marL="82296" indent="0" algn="r">
              <a:buNone/>
            </a:pP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10  العزل الحراري للطابوق الرملي اقل من العزل الحراري للطابوق </a:t>
            </a:r>
            <a:r>
              <a:rPr lang="ar-IQ" sz="1900" dirty="0" smtClean="0">
                <a:latin typeface="Times New Roman" pitchFamily="18" charset="0"/>
                <a:cs typeface="Times New Roman" pitchFamily="18" charset="0"/>
              </a:rPr>
              <a:t>الطيني.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0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404664"/>
            <a:ext cx="7920880" cy="5616624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Clay Brick</a:t>
            </a:r>
            <a:r>
              <a:rPr lang="ar-IQ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الطابوق الطيني (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     وهو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أكثر أنواع ألطابوق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استعمالا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في العراق وذلك لتوفر مواده الخام وكلفة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أنتاجه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المناسبة وتحمله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للقوى وعزلة للحرارة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ومقاومته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للنار والتغيرات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الجوية.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     يصنع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الطابوق الطيني من الترسبات الطينية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والغرينية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الحاوية على كمية من الرمل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حسب الموقع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وحيث أن الطين النقي لا يصلح لوحدة في صناعة الطابوق أذا يجب أن يحتوي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على مواد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أخرى تساعد على تكوين عجينة لا تتقلص بالتجفيف الفخر كالرمل الذي يساعد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على عدم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تشقق ألطين في حالتي التجفيف والفخر وكذلك الكلس والجبس الذي يساعد على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فخر الطابوق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بدرجة حرارة معتدلة بدون ان ينصهر ويكون الكلس او الجبس مادة لاصقه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لحبيبات الطابوق. ان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التحليل الميكانيكي للطين المستعمل لصناعة الطابوق في منطقه المعامل في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بغداد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وهو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طين نقي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clay13%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غرين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silt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45%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رمل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ناعم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Fine sand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17%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رمل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خشن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8%</a:t>
            </a:r>
          </a:p>
        </p:txBody>
      </p:sp>
    </p:spTree>
    <p:extLst>
      <p:ext uri="{BB962C8B-B14F-4D97-AF65-F5344CB8AC3E}">
        <p14:creationId xmlns:p14="http://schemas.microsoft.com/office/powerpoint/2010/main" val="124286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576064"/>
          </a:xfrm>
        </p:spPr>
        <p:txBody>
          <a:bodyPr>
            <a:noAutofit/>
          </a:bodyPr>
          <a:lstStyle/>
          <a:p>
            <a:pPr algn="ctr"/>
            <a:r>
              <a:rPr lang="ar-IQ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تصنيف الطابوق الطيني حسب طريقة صنعه </a:t>
            </a:r>
            <a:r>
              <a:rPr lang="ar-IQ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1268760"/>
            <a:ext cx="7776864" cy="5112568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الطريقة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البدائية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او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اليدوية: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في هذه الطريقة تغمر التربة لمدة لا تقل عن اسبوع ثم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بعد بزل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الماء الزائد عنها تكبس عجينة الطين في قوالب من الخشب ويترك اللبن النازل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حتى يجف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بعدها يوضع في كورة لغرض الفخر .</a:t>
            </a:r>
          </a:p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الطريقة ألنصف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ميكانيكية: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في هذه الطريقة تغمر التربة وتبزل عدة مرات للتخلص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من بعض الأملاح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ثم تعجن وتقص ميكانيكا حيث يستخدم مكبس ميكانيكي في عملية القص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ومن ثم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يترك اللبن ليجف بعد ذلك في أفران خاصة للفخر.</a:t>
            </a:r>
          </a:p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ألطريقة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الميكانيكية: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في هذه الطريقة تتم عملية الفخر والعجن والقص بصورة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ميكانيكيه وينقل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الناتج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غرف التجفيف حيث يجفف الهواء الحار وينقل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أفران الفخر.</a:t>
            </a:r>
          </a:p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ألطريقة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الجافة: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هذه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الطريقة يتم طحن التربة ومن ثم ضغطها في مكبس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ميكانيكي تحت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ضغط معين بعد ذلك تنقل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الى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افران خاصة لغرض الفخر.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87624" y="476672"/>
            <a:ext cx="7560840" cy="5771728"/>
          </a:xfrm>
        </p:spPr>
        <p:txBody>
          <a:bodyPr>
            <a:normAutofit fontScale="77500" lnSpcReduction="20000"/>
          </a:bodyPr>
          <a:lstStyle/>
          <a:p>
            <a:pPr marL="82296" indent="0" algn="r">
              <a:buNone/>
            </a:pP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خواص الطابوق الناتج من الطريقة البدائية 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1 - ألأوجه تكون غير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منتظمة،     2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التحمل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قليل،    3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المسامية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عالية،   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ألتباين في اللون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كبير</a:t>
            </a:r>
          </a:p>
          <a:p>
            <a:pPr marL="82296" indent="0" algn="r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خواص الطابوق الناتج من الطريقة النصف ميكانيكية 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1 - ألأوجه منتظمة ولكن غير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صقيلة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،  2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التحمل أكبر من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البدائي،      3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التباين في اللون يكون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أقل،  4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مسامية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أقل</a:t>
            </a:r>
          </a:p>
          <a:p>
            <a:pPr marL="82296" indent="0" algn="r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خواص الطابوق الناتج بالطريقة الميكانيكية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1 - ألأوجه منتظمة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وصقيلة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،  2 - تحمله جيد،  3 - المسامية قليلة،  4 - لا يوجد تباين في اللون</a:t>
            </a:r>
          </a:p>
          <a:p>
            <a:pPr marL="82296" indent="0" algn="r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خواص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الطابوق الناتج من الطريقة الجافة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1 - ألأوجه منتظمة وحاد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الزاوية،  2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التحمل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عالي،  3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المسامية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قليلة،  4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لا يوجد تباين في اللون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8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تصنيف ألطابوق الطيني حسب نوعه </a:t>
            </a:r>
            <a:r>
              <a:rPr lang="ar-IQ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(درجة </a:t>
            </a:r>
            <a:r>
              <a:rPr lang="ar-IQ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حرارة </a:t>
            </a:r>
            <a:r>
              <a:rPr lang="ar-IQ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الفخر)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03648" y="1268760"/>
            <a:ext cx="7240848" cy="4800600"/>
          </a:xfrm>
        </p:spPr>
        <p:txBody>
          <a:bodyPr>
            <a:normAutofit lnSpcReduction="10000"/>
          </a:bodyPr>
          <a:lstStyle/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يتم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تصلب قطع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الطين(اللبن) بعملية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الفخر وهي عبارة عن حرق الطابوق بأفران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خاصة بدرجة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حرارة تتراوح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بين (7500 – 1000)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˚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د وقد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ينتج عن التفاوت بدرجة حرارة الفخر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اختلاف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الخواص التي تتأثر بالحرارة وهي الكثافة والمسامية وظهور التزهر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والأملاح وتغيير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ألون فالفخر بدرجات الحرارة العالية يزيد من كثافة الطابوق ويقلل من المسامية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وقابلية الامتصاص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ويقلل من ظهور التزهر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والأملاح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ويمكن تصنيف ألطابوق حسب تسلسل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حصوله على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الحرارة كما يلي 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8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548680"/>
            <a:ext cx="7776864" cy="5904656"/>
          </a:xfrm>
        </p:spPr>
        <p:txBody>
          <a:bodyPr>
            <a:normAutofit fontScale="85000" lnSpcReduction="20000"/>
          </a:bodyPr>
          <a:lstStyle/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</a:rPr>
              <a:t>1- </a:t>
            </a:r>
            <a:r>
              <a:rPr lang="ar-IQ" dirty="0">
                <a:solidFill>
                  <a:srgbClr val="FF0000"/>
                </a:solidFill>
              </a:rPr>
              <a:t>ألطابوق </a:t>
            </a:r>
            <a:r>
              <a:rPr lang="ar-IQ" dirty="0" err="1" smtClean="0">
                <a:solidFill>
                  <a:srgbClr val="FF0000"/>
                </a:solidFill>
              </a:rPr>
              <a:t>المصخرج</a:t>
            </a:r>
            <a:r>
              <a:rPr lang="ar-IQ" dirty="0" smtClean="0">
                <a:solidFill>
                  <a:srgbClr val="FF0000"/>
                </a:solidFill>
              </a:rPr>
              <a:t>: </a:t>
            </a:r>
            <a:r>
              <a:rPr lang="ar-IQ" dirty="0" smtClean="0"/>
              <a:t>هذا </a:t>
            </a:r>
            <a:r>
              <a:rPr lang="ar-IQ" dirty="0"/>
              <a:t>النوع من الطابوق يحرق بدرجات حرارة عالية جدا </a:t>
            </a:r>
            <a:r>
              <a:rPr lang="ar-IQ" dirty="0" smtClean="0"/>
              <a:t>ومن خواصه </a:t>
            </a:r>
            <a:r>
              <a:rPr lang="ar-IQ" dirty="0"/>
              <a:t>انه قليل المسامات ذو كثافه </a:t>
            </a:r>
            <a:r>
              <a:rPr lang="ar-IQ" dirty="0" smtClean="0"/>
              <a:t>عالية </a:t>
            </a:r>
            <a:r>
              <a:rPr lang="ar-IQ" dirty="0"/>
              <a:t>وتحمل عالي يستعمل غالبا في الاسس لقوته </a:t>
            </a:r>
            <a:r>
              <a:rPr lang="ar-IQ" dirty="0" smtClean="0"/>
              <a:t>وعدم نقله للرطوبة</a:t>
            </a:r>
            <a:endParaRPr lang="ar-IQ" dirty="0"/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</a:rPr>
              <a:t>2- </a:t>
            </a:r>
            <a:r>
              <a:rPr lang="ar-IQ" dirty="0">
                <a:solidFill>
                  <a:srgbClr val="FF0000"/>
                </a:solidFill>
              </a:rPr>
              <a:t>الطابوق الاصفر: </a:t>
            </a:r>
            <a:r>
              <a:rPr lang="ar-IQ" dirty="0"/>
              <a:t>هذا النوع يتعرض الى درجات حرارة اقل من </a:t>
            </a:r>
            <a:r>
              <a:rPr lang="ar-IQ" dirty="0" err="1" smtClean="0"/>
              <a:t>المصخرج</a:t>
            </a:r>
            <a:r>
              <a:rPr lang="ar-IQ" dirty="0" smtClean="0"/>
              <a:t> ويكون ذو </a:t>
            </a:r>
            <a:r>
              <a:rPr lang="ar-IQ" dirty="0"/>
              <a:t>لون </a:t>
            </a:r>
            <a:r>
              <a:rPr lang="ar-IQ" dirty="0" smtClean="0"/>
              <a:t>أصفر ذهبي, هش </a:t>
            </a:r>
            <a:r>
              <a:rPr lang="ar-IQ" dirty="0"/>
              <a:t>نسبيا يمكن نجره </a:t>
            </a:r>
            <a:r>
              <a:rPr lang="ar-IQ" dirty="0" smtClean="0"/>
              <a:t>بسهولة. يستعمل </a:t>
            </a:r>
            <a:r>
              <a:rPr lang="ar-IQ" dirty="0"/>
              <a:t>في الواجهات بعد نجره وذلك لصفاء لونه.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</a:rPr>
              <a:t>3- </a:t>
            </a:r>
            <a:r>
              <a:rPr lang="ar-IQ" dirty="0">
                <a:solidFill>
                  <a:srgbClr val="FF0000"/>
                </a:solidFill>
              </a:rPr>
              <a:t>الطابوق الابيض</a:t>
            </a:r>
            <a:r>
              <a:rPr lang="ar-IQ" dirty="0" smtClean="0">
                <a:solidFill>
                  <a:srgbClr val="FF0000"/>
                </a:solidFill>
              </a:rPr>
              <a:t>: </a:t>
            </a:r>
            <a:r>
              <a:rPr lang="ar-IQ" dirty="0"/>
              <a:t>وهو طابوق ابيض اللون يحرق بدرجة حرارة </a:t>
            </a:r>
            <a:r>
              <a:rPr lang="ar-IQ" dirty="0" smtClean="0"/>
              <a:t>معتدلة. يستعمل في الابنية </a:t>
            </a:r>
            <a:r>
              <a:rPr lang="ar-IQ" dirty="0"/>
              <a:t>الداخلية والخارجية.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</a:rPr>
              <a:t>4- </a:t>
            </a:r>
            <a:r>
              <a:rPr lang="ar-IQ" dirty="0">
                <a:solidFill>
                  <a:srgbClr val="FF0000"/>
                </a:solidFill>
              </a:rPr>
              <a:t>الطابوق </a:t>
            </a:r>
            <a:r>
              <a:rPr lang="ar-IQ" dirty="0" err="1">
                <a:solidFill>
                  <a:srgbClr val="FF0000"/>
                </a:solidFill>
              </a:rPr>
              <a:t>المشوهب</a:t>
            </a:r>
            <a:r>
              <a:rPr lang="ar-IQ" dirty="0" smtClean="0">
                <a:solidFill>
                  <a:srgbClr val="FF0000"/>
                </a:solidFill>
              </a:rPr>
              <a:t>: </a:t>
            </a:r>
            <a:r>
              <a:rPr lang="ar-IQ" dirty="0"/>
              <a:t>وهو طابوق غير متجانس الاحتراق ذو مسامية اكثر </a:t>
            </a:r>
            <a:r>
              <a:rPr lang="ar-IQ" dirty="0" smtClean="0"/>
              <a:t>من الابيض, يستعمل </a:t>
            </a:r>
            <a:r>
              <a:rPr lang="ar-IQ" dirty="0"/>
              <a:t>غالبا في بناء الجدران الداخلية من </a:t>
            </a:r>
            <a:r>
              <a:rPr lang="ar-IQ" dirty="0" smtClean="0"/>
              <a:t>الابنية ويكون </a:t>
            </a:r>
            <a:r>
              <a:rPr lang="ar-IQ" dirty="0"/>
              <a:t>لونه ابيض مائل </a:t>
            </a:r>
            <a:r>
              <a:rPr lang="ar-IQ" dirty="0" smtClean="0"/>
              <a:t>الى الحمرة </a:t>
            </a:r>
            <a:r>
              <a:rPr lang="ar-IQ" dirty="0"/>
              <a:t>او ابيض وأحد اوجهه حمراء.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</a:rPr>
              <a:t>5- </a:t>
            </a:r>
            <a:r>
              <a:rPr lang="ar-IQ" dirty="0">
                <a:solidFill>
                  <a:srgbClr val="FF0000"/>
                </a:solidFill>
              </a:rPr>
              <a:t>الطابوق الاحمر</a:t>
            </a:r>
            <a:r>
              <a:rPr lang="ar-IQ" dirty="0" smtClean="0">
                <a:solidFill>
                  <a:srgbClr val="FF0000"/>
                </a:solidFill>
              </a:rPr>
              <a:t>: </a:t>
            </a:r>
            <a:r>
              <a:rPr lang="ar-IQ" dirty="0"/>
              <a:t>وهو الطابوق الغير كامل الاحتراق ذو لون احمر فاتح </a:t>
            </a:r>
            <a:r>
              <a:rPr lang="ar-IQ" dirty="0" smtClean="0"/>
              <a:t>محروق قليلا, يستعمل </a:t>
            </a:r>
            <a:r>
              <a:rPr lang="ar-IQ" dirty="0"/>
              <a:t>في الجدران الداخلية في الأماكن التي لا تصلها الرطوبة.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1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ar-IQ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تصنيف الطابوق الطيني حسب </a:t>
            </a:r>
            <a:r>
              <a:rPr lang="ar-IQ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تحمله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صنف </a:t>
            </a: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(أ):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يستخدم هذا الصنف من الطابوق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بدرجتيه ( 1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 2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بناء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الإنشاءات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والأبنية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المحملة بالأثقال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والمعرضة للتأكل بفعل العوامل الطبيعية او الجوية...</a:t>
            </a:r>
          </a:p>
          <a:p>
            <a:pPr marL="82296" indent="0" algn="r">
              <a:buNone/>
            </a:pP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2 - صنف </a:t>
            </a: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(ب):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يستخدم هذا الصنف من الطابوق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بدرجتيه(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1 و 2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بناء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الإنشاءات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المحملة بالأثقال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وغير معرضة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للتأكل بفعل العوامل الطبيعية او الجوية كالجدران التي لا تتعرض الى نفوذ الماء.</a:t>
            </a:r>
          </a:p>
          <a:p>
            <a:pPr marL="82296" indent="0" algn="r">
              <a:buNone/>
            </a:pP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3 - صنف </a:t>
            </a: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(ج):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يستخدم هذا الصنف من الطابوق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بدرجتيه(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1 و 2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في بناء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الإنشاءات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غير المحملة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بالأثقال كالقواطع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والتي لا تتعرض للتأكل بفعل العوامل الجوية.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980728"/>
            <a:ext cx="755193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728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548680"/>
            <a:ext cx="7704856" cy="5904656"/>
          </a:xfrm>
        </p:spPr>
        <p:txBody>
          <a:bodyPr>
            <a:normAutofit fontScale="55000" lnSpcReduction="20000"/>
          </a:bodyPr>
          <a:lstStyle/>
          <a:p>
            <a:pPr marL="82296" indent="0" algn="r">
              <a:buNone/>
            </a:pPr>
            <a:r>
              <a:rPr lang="ar-IQ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يمكن تصنيف الطابوق الطيني حسب وجود الفجوات فيه الى ما يلي: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أ- الطابوق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المصمت: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هو ذلك النوع من الطابوق الخالي من المسامات النافذة او غير النافذة ويكون ذو تحمل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اكثر من غيره من الأنواع ولهذا يستعمل في الاسس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والإنشاءات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التي تحتاج الى قوة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تحمل عالية وذات دوام جيد.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 -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الطابوق المثقب: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هو ذلك النوع من الطابوق الذي لا يزيد مقدار احتوائه على ثقوب اعلى من 25 % حجمه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ويكون ذي قوة تحمل اقل من الطابوق المصمت ويستعمل في الابنية والمنشآت المحملة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بالأثقال وفي القواطع والحواجز.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ج -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الطابوق المجوف: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يحتوي هذا النوع على تجاويف يزيد مقدارها على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%)من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حجم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الطابوقة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ويستعمل 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القواطع والجدران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غير المحملة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لان تحمله يكون واطئا 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د- الطابوق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الخلوي: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هو الطابوق الذي يكون حجم الفجوات فيه اكثر من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%)من حجم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الطابوقة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ويكون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فراغ الفجوات مفتوحا من جهة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واحدة, يستعمل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كالطابوق المجوف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ه- الطابوق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ذو الفجوات: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ذو قوة تحمل عالية ويستعمل في العادة عند الحاجة الى قوة ربط كبيرة بين الطابوق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والمادة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الرابطة وهو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طابوق مصمت يحتوي على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فجوة (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طمغة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) او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فجوتين في احد سطحي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الطابوقة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 ذو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ويكون قوة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تحمل عالية ويستعمل في العادة عند الحاجة الى قوة ربط كبيرة بين الطابوق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والمادة الرابطة.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1503</TotalTime>
  <Words>1483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انقلاب</vt:lpstr>
      <vt:lpstr>نماذج من المواد الهندسية</vt:lpstr>
      <vt:lpstr>PowerPoint Presentation</vt:lpstr>
      <vt:lpstr>تصنيف الطابوق الطيني حسب طريقة صنعه :</vt:lpstr>
      <vt:lpstr>PowerPoint Presentation</vt:lpstr>
      <vt:lpstr>تصنيف ألطابوق الطيني حسب نوعه (درجة حرارة الفخر)</vt:lpstr>
      <vt:lpstr>PowerPoint Presentation</vt:lpstr>
      <vt:lpstr>تصنيف الطابوق الطيني حسب تحمله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wassan</dc:creator>
  <cp:lastModifiedBy>Maher</cp:lastModifiedBy>
  <cp:revision>21</cp:revision>
  <dcterms:created xsi:type="dcterms:W3CDTF">2020-06-01T12:44:33Z</dcterms:created>
  <dcterms:modified xsi:type="dcterms:W3CDTF">2020-06-22T07:45:49Z</dcterms:modified>
</cp:coreProperties>
</file>